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92" r:id="rId3"/>
    <p:sldId id="281" r:id="rId4"/>
    <p:sldId id="289" r:id="rId5"/>
    <p:sldId id="288" r:id="rId6"/>
    <p:sldId id="262" r:id="rId7"/>
    <p:sldId id="282" r:id="rId8"/>
    <p:sldId id="269" r:id="rId9"/>
    <p:sldId id="270" r:id="rId10"/>
    <p:sldId id="283" r:id="rId11"/>
    <p:sldId id="268" r:id="rId12"/>
    <p:sldId id="284" r:id="rId13"/>
    <p:sldId id="286" r:id="rId14"/>
    <p:sldId id="261" r:id="rId15"/>
    <p:sldId id="280" r:id="rId16"/>
    <p:sldId id="290" r:id="rId17"/>
    <p:sldId id="273" r:id="rId18"/>
    <p:sldId id="274" r:id="rId19"/>
    <p:sldId id="287" r:id="rId20"/>
    <p:sldId id="275" r:id="rId21"/>
    <p:sldId id="276" r:id="rId22"/>
    <p:sldId id="291" r:id="rId23"/>
    <p:sldId id="272" r:id="rId24"/>
    <p:sldId id="277" r:id="rId25"/>
    <p:sldId id="278" r:id="rId26"/>
    <p:sldId id="279" r:id="rId27"/>
    <p:sldId id="263" r:id="rId28"/>
    <p:sldId id="25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07F"/>
    <a:srgbClr val="09D258"/>
    <a:srgbClr val="FFB7B5"/>
    <a:srgbClr val="1E2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3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79668-BECA-474B-9856-75337F08E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F0C59-46BC-C340-9E8B-A9B997382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330F8-12C5-AC40-AB18-152C1D5E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7F2EF-ECFB-8842-BB56-21357A39E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D6E3C-E224-F849-BA7B-AE83B5EE2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42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9771-5D78-7B43-97AC-2C389640D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AA8590-DF67-BD4B-A603-3B23F27D4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6EBC-62A2-9D4C-8D40-5F0384979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2E576-9D07-364E-853C-FC487AB3D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22682-2864-3045-BAAB-7ED12324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87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739B75-5C0E-6140-A32D-E3C203360A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CBFB83-C4FF-1B47-B38F-BEDC6B2B3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8CAF1-1469-6B44-A384-457464D8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F6B29-103D-9E41-8FF6-B26275403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3EF2B-EEA3-824B-A90D-DECBA9606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53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0EDAE-276F-8A46-8A32-609CE825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66B87-E159-FB45-93F8-D295703E0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259AC-3551-3D40-9223-CDB9DE147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8B2B6-7702-274C-8A8B-3E613A404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2321C-226C-2948-B4E1-37D5BC56D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71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4460C-312E-D840-8D54-3BD74C134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BC49E-D810-8E42-BDA1-8F382CD68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EE696-3C62-C649-83E7-DD687F40F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055A7-0F0C-F844-A2BF-A97D9589C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9925C-0BA3-4442-87E6-99FA0879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11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EC55-C4D3-724E-AA4A-EFBAB109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1AA3D-4494-D24C-A754-6CF2ED0C7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497E5-5FF8-AF48-827C-2A3485F07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49E3E-1065-804D-930C-D50CC92B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FA506-0DC7-C84E-93C7-43295DF0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0AF2F-888B-CA4B-9185-5A1B4554F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96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F61A-9FF5-8B4F-8894-C30250DA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228ED-4338-6E4A-9B93-FB73B5C73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61B06-1F6D-5A48-9F9E-A71B79D96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A1D44-5262-E748-84C7-70DDA7DF1D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033834-BB89-1D4C-A5AC-92C396BC92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7722F9-3FC3-3548-B408-50DCF1D1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EC594-7F7E-7F49-A649-4A7D392E9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45F5EC-34AF-6C41-94EA-B63E66F1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8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77D12-C332-D54A-B687-B613CC37E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3F5FBE-7451-7442-8E83-043012EB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F30D4C-041F-C444-B8D2-8DB71E344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9ACA3-62B3-BE40-B1FA-FAA1FEEEF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9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0FB3F5-884F-9B47-8FC2-70331D686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72597-21D1-8E43-8B1C-3E7E55B43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C5F12-38D6-634A-8107-F2C9E5A51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1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C5CC-332A-7949-A0A5-E2240472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BB37C-524D-7348-B20A-271219AC7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5A14A1-55D2-0542-94A8-E959C9E2B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5ADC4-AA04-024D-B1D7-1860527BC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48755-DFB3-5F49-ACF0-92F63208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C863E-5245-7241-8679-B4E1E9822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0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CEE88-3635-4E48-9E71-D62B0C377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1DD813-8882-5B43-9637-91D9E08F7C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38664-E01F-4540-BE85-0899519E1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82507-F900-0049-9557-98C407143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FED4A-16B2-5D45-A291-74ED2032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C6C5F-2B29-8343-AA1A-92F912B6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8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7F27B7-7628-C341-BB0E-63D9A60A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BF6F9-DAB0-564F-BE6E-D18AFA4B2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FE901-21D0-1B4C-899F-452E555B1B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4613B-EFE9-6741-9289-A0177D692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4E64B-33C9-9C49-9D88-248F01DB1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0585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BD310-39ED-7345-87C7-1F7A6C4E83F6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3837" y="6356350"/>
            <a:ext cx="725104" cy="43361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7BB94C-135F-074B-9429-0F0129B14A98}"/>
              </a:ext>
            </a:extLst>
          </p:cNvPr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25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10" Type="http://schemas.openxmlformats.org/officeDocument/2006/relationships/image" Target="../media/image17.tiff"/><Relationship Id="rId4" Type="http://schemas.openxmlformats.org/officeDocument/2006/relationships/image" Target="../media/image11.tiff"/><Relationship Id="rId9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13" Type="http://schemas.openxmlformats.org/officeDocument/2006/relationships/image" Target="../media/image29.tiff"/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12" Type="http://schemas.openxmlformats.org/officeDocument/2006/relationships/image" Target="../media/image28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iff"/><Relationship Id="rId11" Type="http://schemas.openxmlformats.org/officeDocument/2006/relationships/image" Target="../media/image27.tiff"/><Relationship Id="rId5" Type="http://schemas.openxmlformats.org/officeDocument/2006/relationships/image" Target="../media/image21.tiff"/><Relationship Id="rId10" Type="http://schemas.openxmlformats.org/officeDocument/2006/relationships/image" Target="../media/image26.png"/><Relationship Id="rId4" Type="http://schemas.openxmlformats.org/officeDocument/2006/relationships/image" Target="../media/image20.tiff"/><Relationship Id="rId9" Type="http://schemas.openxmlformats.org/officeDocument/2006/relationships/image" Target="../media/image2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ws-quickstart.github.io/taskcat/#more-information-on-taskcat-runtime-injection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ws-quickstart.github.io/taskcat/#installing-taskcat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aws.amazon.com/quickstart/faq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1BDA35-32D4-0345-B392-97531C60185D}"/>
              </a:ext>
            </a:extLst>
          </p:cNvPr>
          <p:cNvSpPr txBox="1">
            <a:spLocks/>
          </p:cNvSpPr>
          <p:nvPr/>
        </p:nvSpPr>
        <p:spPr>
          <a:xfrm>
            <a:off x="34022" y="2435720"/>
            <a:ext cx="10515600" cy="1865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Courier" pitchFamily="2" charset="0"/>
              </a:rPr>
              <a:t>QuickStart Reference Architectures</a:t>
            </a:r>
          </a:p>
          <a:p>
            <a:pPr marL="0" indent="0" algn="ctr">
              <a:buNone/>
            </a:pPr>
            <a:r>
              <a:rPr lang="en-US" dirty="0">
                <a:latin typeface="Courier" pitchFamily="2" charset="0"/>
              </a:rPr>
              <a:t>and </a:t>
            </a:r>
          </a:p>
          <a:p>
            <a:pPr marL="0" indent="0" algn="ctr">
              <a:buNone/>
            </a:pPr>
            <a:r>
              <a:rPr lang="en-US" b="1">
                <a:latin typeface="Courier" pitchFamily="2" charset="0"/>
              </a:rPr>
              <a:t>CloudFormation </a:t>
            </a:r>
            <a:r>
              <a:rPr lang="en-US" b="1" dirty="0">
                <a:latin typeface="Courier" pitchFamily="2" charset="0"/>
              </a:rPr>
              <a:t>development tools 	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A69A8-93A5-8346-AB6D-6B85A757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679" y="1767865"/>
            <a:ext cx="2087049" cy="1335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33163D-9CF5-A149-8A6D-AFC8B9042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7565" y="3103576"/>
            <a:ext cx="1655275" cy="165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05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/>
          <a:lstStyle/>
          <a:p>
            <a:r>
              <a:rPr lang="en-US" dirty="0">
                <a:latin typeface="Courier" pitchFamily="2" charset="0"/>
                <a:cs typeface="Helvetica Neue"/>
              </a:rPr>
              <a:t>How are QuickStart Maintained?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937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0" y="227357"/>
            <a:ext cx="5085492" cy="583660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3200" b="0" dirty="0">
                <a:latin typeface="Courier" pitchFamily="2" charset="0"/>
                <a:cs typeface="Helvetica Neue"/>
              </a:rPr>
              <a:t>Maintenance Structure</a:t>
            </a:r>
            <a:endParaRPr lang="en-US" sz="1600" b="0" dirty="0">
              <a:latin typeface="Courier" pitchFamily="2" charset="0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D80C830-2D3E-1243-847B-211F7EBD026E}"/>
              </a:ext>
            </a:extLst>
          </p:cNvPr>
          <p:cNvGrpSpPr/>
          <p:nvPr/>
        </p:nvGrpSpPr>
        <p:grpSpPr>
          <a:xfrm>
            <a:off x="1432386" y="1068700"/>
            <a:ext cx="8746656" cy="4730922"/>
            <a:chOff x="527222" y="1040991"/>
            <a:chExt cx="8746656" cy="47309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F61B7CA-5FAF-AC47-B486-8B4699114C41}"/>
                </a:ext>
              </a:extLst>
            </p:cNvPr>
            <p:cNvSpPr/>
            <p:nvPr/>
          </p:nvSpPr>
          <p:spPr>
            <a:xfrm>
              <a:off x="527222" y="1040991"/>
              <a:ext cx="8743171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All QuickStart are opensource projects that are maintained by the QuickStart Community (AWS/Partner/End User)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42BD352-28D9-3D45-9956-8AD5070B0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84414" y="2568906"/>
              <a:ext cx="990665" cy="99066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4F69165-FFA8-DC41-976E-A0142DB7F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1438" y="3118260"/>
              <a:ext cx="1968000" cy="19680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1514F61-6CE7-F74F-AAA8-F0DECE3E0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84414" y="4699188"/>
              <a:ext cx="2230956" cy="961546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Bent Arrow 29">
              <a:extLst>
                <a:ext uri="{FF2B5EF4-FFF2-40B4-BE49-F238E27FC236}">
                  <a16:creationId xmlns:a16="http://schemas.microsoft.com/office/drawing/2014/main" id="{E8C3B1B8-8D75-AB42-99FC-6D3E8510972B}"/>
                </a:ext>
              </a:extLst>
            </p:cNvPr>
            <p:cNvSpPr/>
            <p:nvPr/>
          </p:nvSpPr>
          <p:spPr>
            <a:xfrm>
              <a:off x="1567069" y="2400880"/>
              <a:ext cx="1840941" cy="540306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Bent Arrow 30">
              <a:extLst>
                <a:ext uri="{FF2B5EF4-FFF2-40B4-BE49-F238E27FC236}">
                  <a16:creationId xmlns:a16="http://schemas.microsoft.com/office/drawing/2014/main" id="{BA666C0C-F0D3-3D43-AB1F-015378DB6454}"/>
                </a:ext>
              </a:extLst>
            </p:cNvPr>
            <p:cNvSpPr/>
            <p:nvPr/>
          </p:nvSpPr>
          <p:spPr>
            <a:xfrm flipV="1">
              <a:off x="1546556" y="5185490"/>
              <a:ext cx="1840941" cy="545494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A2A960D-D855-AE48-9D3D-29B34DFFE228}"/>
                </a:ext>
              </a:extLst>
            </p:cNvPr>
            <p:cNvSpPr/>
            <p:nvPr/>
          </p:nvSpPr>
          <p:spPr>
            <a:xfrm>
              <a:off x="2352315" y="3864080"/>
              <a:ext cx="39892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QuickStart Community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64B29D9-3831-394F-8684-0B6EBCDFA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68878" y="4188912"/>
              <a:ext cx="1905000" cy="762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0571A7B-D83E-7642-A092-351B2DAEF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65393" y="3367583"/>
              <a:ext cx="1905000" cy="7620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E5BB7FA-6361-C843-85D4-B9719C3C4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42623" y="2697477"/>
              <a:ext cx="1905000" cy="7620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4704DCB-43E3-D845-96A0-EAC8D1E4C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65393" y="1977861"/>
              <a:ext cx="1905000" cy="7620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258EF26-4C61-5B45-A866-93CDC7F80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42623" y="4981081"/>
              <a:ext cx="1905000" cy="762000"/>
            </a:xfrm>
            <a:prstGeom prst="rect">
              <a:avLst/>
            </a:prstGeom>
          </p:spPr>
        </p:pic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2599D41-8297-B243-A1DB-251A4E836CAA}"/>
                </a:ext>
              </a:extLst>
            </p:cNvPr>
            <p:cNvSpPr/>
            <p:nvPr/>
          </p:nvSpPr>
          <p:spPr>
            <a:xfrm>
              <a:off x="6579063" y="2273564"/>
              <a:ext cx="591245" cy="3498349"/>
            </a:xfrm>
            <a:prstGeom prst="leftBrace">
              <a:avLst>
                <a:gd name="adj1" fmla="val 8333"/>
                <a:gd name="adj2" fmla="val 8956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3CB2B56-403B-EE4B-A08F-27192DF8B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13326" y="2583144"/>
              <a:ext cx="990665" cy="990665"/>
            </a:xfrm>
            <a:prstGeom prst="rect">
              <a:avLst/>
            </a:prstGeom>
            <a:noFill/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F4C6D96-C787-614F-A938-62C7C00EE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6114" y="3078476"/>
              <a:ext cx="534764" cy="2835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156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8DCF1FF3-1531-1C46-855A-226B619D152E}"/>
              </a:ext>
            </a:extLst>
          </p:cNvPr>
          <p:cNvSpPr/>
          <p:nvPr/>
        </p:nvSpPr>
        <p:spPr>
          <a:xfrm>
            <a:off x="493657" y="4323709"/>
            <a:ext cx="11462327" cy="2050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D012122-BF25-1C48-894F-207B4F0525C6}"/>
              </a:ext>
            </a:extLst>
          </p:cNvPr>
          <p:cNvSpPr/>
          <p:nvPr/>
        </p:nvSpPr>
        <p:spPr>
          <a:xfrm>
            <a:off x="493657" y="1514489"/>
            <a:ext cx="11462327" cy="25851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3541" y="382811"/>
            <a:ext cx="7329928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sz="3200" b="0" dirty="0">
                <a:latin typeface="Courier" pitchFamily="2" charset="0"/>
                <a:cs typeface="Helvetica Neue"/>
              </a:rPr>
              <a:t>QuickStart automated</a:t>
            </a:r>
            <a:r>
              <a:rPr lang="en-US" sz="3200" dirty="0">
                <a:latin typeface="Courier" pitchFamily="2" charset="0"/>
                <a:cs typeface="Helvetica Neue"/>
              </a:rPr>
              <a:t> workflow</a:t>
            </a:r>
            <a:endParaRPr lang="en-US" sz="1600" b="0" dirty="0">
              <a:latin typeface="Courier" pitchFamily="2" charset="0"/>
              <a:cs typeface="Helvetica Neue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8040C4-0919-C44F-A816-B469FDDD3D2E}"/>
              </a:ext>
            </a:extLst>
          </p:cNvPr>
          <p:cNvSpPr/>
          <p:nvPr/>
        </p:nvSpPr>
        <p:spPr>
          <a:xfrm>
            <a:off x="724775" y="1315124"/>
            <a:ext cx="874317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changes to QuickStart are validated by our CI/CD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E23CD-B3EF-B24E-815A-7497895AAA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1976" y="4793487"/>
            <a:ext cx="920136" cy="891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F1BAD8-2069-E641-8BB5-AF9EAC9126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947" y="4717706"/>
            <a:ext cx="2355272" cy="11776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E53F29B-A254-5545-AA83-1A0CCBC141B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0185" y="4654248"/>
            <a:ext cx="386270" cy="3862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F89B8A6-5ACC-1F49-8A3B-C787938B9DA0}"/>
              </a:ext>
            </a:extLst>
          </p:cNvPr>
          <p:cNvSpPr/>
          <p:nvPr/>
        </p:nvSpPr>
        <p:spPr>
          <a:xfrm>
            <a:off x="3246379" y="5653010"/>
            <a:ext cx="15897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s3://aws-quickstart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BF559-2A75-3942-B75B-40824F27DCE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6688" y="2528567"/>
            <a:ext cx="949235" cy="949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17A993-A597-0A46-8C17-361A7F24A98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4839" y="2492323"/>
            <a:ext cx="844801" cy="8448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D97326-103D-574B-98F0-4DF3F8800067}"/>
              </a:ext>
            </a:extLst>
          </p:cNvPr>
          <p:cNvSpPr/>
          <p:nvPr/>
        </p:nvSpPr>
        <p:spPr>
          <a:xfrm>
            <a:off x="2602124" y="3282473"/>
            <a:ext cx="947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develop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385179-3DE8-3741-9942-47BE5836EDCA}"/>
              </a:ext>
            </a:extLst>
          </p:cNvPr>
          <p:cNvSpPr/>
          <p:nvPr/>
        </p:nvSpPr>
        <p:spPr>
          <a:xfrm>
            <a:off x="724776" y="2222071"/>
            <a:ext cx="1676680" cy="4481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pull request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68E0704-2E28-4444-BB28-3899DE96388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709" y="2252199"/>
            <a:ext cx="288975" cy="3853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57E1324F-5EC9-E94F-938E-99CC622DEEE2}"/>
              </a:ext>
            </a:extLst>
          </p:cNvPr>
          <p:cNvSpPr/>
          <p:nvPr/>
        </p:nvSpPr>
        <p:spPr>
          <a:xfrm>
            <a:off x="724775" y="3149474"/>
            <a:ext cx="1676681" cy="4481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git commit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A393B0C-0458-0E47-B679-CCB85E15792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37" y="3159238"/>
            <a:ext cx="415639" cy="415639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A78B6B8-65B8-6642-9DD3-A564C0A692FF}"/>
              </a:ext>
            </a:extLst>
          </p:cNvPr>
          <p:cNvCxnSpPr>
            <a:cxnSpLocks/>
            <a:stCxn id="17" idx="3"/>
            <a:endCxn id="13" idx="1"/>
          </p:cNvCxnSpPr>
          <p:nvPr/>
        </p:nvCxnSpPr>
        <p:spPr>
          <a:xfrm>
            <a:off x="2401456" y="2446153"/>
            <a:ext cx="263383" cy="468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755CFEC-5166-8848-A29E-FF38948CA444}"/>
              </a:ext>
            </a:extLst>
          </p:cNvPr>
          <p:cNvCxnSpPr>
            <a:cxnSpLocks/>
            <a:stCxn id="45" idx="3"/>
            <a:endCxn id="13" idx="1"/>
          </p:cNvCxnSpPr>
          <p:nvPr/>
        </p:nvCxnSpPr>
        <p:spPr>
          <a:xfrm flipV="1">
            <a:off x="2401456" y="2914724"/>
            <a:ext cx="263383" cy="458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0B58C86-2741-0146-92EF-4EF079DD45C2}"/>
              </a:ext>
            </a:extLst>
          </p:cNvPr>
          <p:cNvSpPr/>
          <p:nvPr/>
        </p:nvSpPr>
        <p:spPr>
          <a:xfrm>
            <a:off x="590276" y="3711914"/>
            <a:ext cx="3983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Changes Enter the code base via the </a:t>
            </a:r>
            <a:r>
              <a:rPr lang="en-US" sz="1400" b="1" i="1" dirty="0">
                <a:solidFill>
                  <a:schemeClr val="bg1">
                    <a:lumMod val="65000"/>
                  </a:schemeClr>
                </a:solidFill>
              </a:rPr>
              <a:t>develop</a:t>
            </a:r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 branch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0679AE5-95F7-CB43-82A4-3120038C1B13}"/>
              </a:ext>
            </a:extLst>
          </p:cNvPr>
          <p:cNvGrpSpPr/>
          <p:nvPr/>
        </p:nvGrpSpPr>
        <p:grpSpPr>
          <a:xfrm>
            <a:off x="4668226" y="2194113"/>
            <a:ext cx="2229314" cy="1345437"/>
            <a:chOff x="4668226" y="2194113"/>
            <a:chExt cx="2229314" cy="134543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ABEA8CB-87D2-C343-86E9-2E64C71ED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8226" y="2325088"/>
              <a:ext cx="1192066" cy="1192066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27692CE-046B-1A40-9DB9-AA0C62F80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52103" y="2194113"/>
              <a:ext cx="1345437" cy="1345437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BACBE6C-E3E6-2541-8213-9BAF0499A783}"/>
                </a:ext>
              </a:extLst>
            </p:cNvPr>
            <p:cNvSpPr txBox="1"/>
            <p:nvPr/>
          </p:nvSpPr>
          <p:spPr>
            <a:xfrm>
              <a:off x="5558609" y="2535070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+</a:t>
              </a:r>
              <a:endParaRPr lang="en-US" b="1" dirty="0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AEEB563-90F4-6749-824F-FAEFE6561544}"/>
              </a:ext>
            </a:extLst>
          </p:cNvPr>
          <p:cNvSpPr/>
          <p:nvPr/>
        </p:nvSpPr>
        <p:spPr>
          <a:xfrm>
            <a:off x="5066831" y="3681136"/>
            <a:ext cx="1393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QuickStart CI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316AC9-31B4-EF4D-B98F-AD3AC3E69215}"/>
              </a:ext>
            </a:extLst>
          </p:cNvPr>
          <p:cNvSpPr txBox="1"/>
          <p:nvPr/>
        </p:nvSpPr>
        <p:spPr>
          <a:xfrm>
            <a:off x="7007428" y="264069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=</a:t>
            </a:r>
            <a:endParaRPr lang="en-US" b="1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237DC00C-4B8E-1242-89AB-190A04C41D9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307" y="2256744"/>
            <a:ext cx="416696" cy="41669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943F02C-7DCD-6044-8B53-6FB874BBD55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307" y="2604045"/>
            <a:ext cx="416696" cy="416696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E3D97BE-1073-3646-888A-B4C6B2C2A093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307" y="2963985"/>
            <a:ext cx="416696" cy="41669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41192D3-CDB9-1243-8F76-452404787AA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307" y="3311286"/>
            <a:ext cx="416696" cy="416696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AE5D8603-5568-A94D-89A5-969C3E5154A3}"/>
              </a:ext>
            </a:extLst>
          </p:cNvPr>
          <p:cNvSpPr/>
          <p:nvPr/>
        </p:nvSpPr>
        <p:spPr>
          <a:xfrm>
            <a:off x="7829368" y="2224739"/>
            <a:ext cx="1037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us-east-1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2B30014-649E-7340-89E2-38E75069F3D0}"/>
              </a:ext>
            </a:extLst>
          </p:cNvPr>
          <p:cNvSpPr/>
          <p:nvPr/>
        </p:nvSpPr>
        <p:spPr>
          <a:xfrm>
            <a:off x="7829368" y="2638274"/>
            <a:ext cx="10985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us-west-1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5631E2C-C9CE-D841-9BD4-F18B793ABC1E}"/>
              </a:ext>
            </a:extLst>
          </p:cNvPr>
          <p:cNvSpPr/>
          <p:nvPr/>
        </p:nvSpPr>
        <p:spPr>
          <a:xfrm>
            <a:off x="7829368" y="2984686"/>
            <a:ext cx="1580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ap-northeast-1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FE4EC0B-399C-D84E-8218-8450389A90F1}"/>
              </a:ext>
            </a:extLst>
          </p:cNvPr>
          <p:cNvSpPr/>
          <p:nvPr/>
        </p:nvSpPr>
        <p:spPr>
          <a:xfrm>
            <a:off x="7829368" y="3365937"/>
            <a:ext cx="11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eu-west-2</a:t>
            </a: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3357D9AE-699D-194E-857D-B2EF76F529E5}"/>
              </a:ext>
            </a:extLst>
          </p:cNvPr>
          <p:cNvSpPr/>
          <p:nvPr/>
        </p:nvSpPr>
        <p:spPr>
          <a:xfrm>
            <a:off x="3701023" y="2738065"/>
            <a:ext cx="660715" cy="34571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06AABC0C-7C2E-F14B-AD9C-56B0153B9B2D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5514" y="2205268"/>
            <a:ext cx="518035" cy="42339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51040A89-100A-6D4D-B09F-9777CD35FD6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5515" y="2592938"/>
            <a:ext cx="518035" cy="423394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D3A97081-C805-934C-B034-F68AEDD42C92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5364" y="2999842"/>
            <a:ext cx="518035" cy="423394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C0649636-8401-634F-A78B-69EC612746E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5363" y="3399770"/>
            <a:ext cx="518035" cy="423394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8412D4E9-6463-4847-8D48-F56541675143}"/>
              </a:ext>
            </a:extLst>
          </p:cNvPr>
          <p:cNvSpPr/>
          <p:nvPr/>
        </p:nvSpPr>
        <p:spPr>
          <a:xfrm>
            <a:off x="9783509" y="3311286"/>
            <a:ext cx="8867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git merge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E5268348-1432-1040-956D-56DA7CF1379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0461" y="2533932"/>
            <a:ext cx="748542" cy="748542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715898E5-1CC1-AD43-A916-23D149FD1DFC}"/>
              </a:ext>
            </a:extLst>
          </p:cNvPr>
          <p:cNvSpPr/>
          <p:nvPr/>
        </p:nvSpPr>
        <p:spPr>
          <a:xfrm>
            <a:off x="10740389" y="3188890"/>
            <a:ext cx="8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master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D77DA09-4EAA-2D42-AC37-3F69AE00F129}"/>
              </a:ext>
            </a:extLst>
          </p:cNvPr>
          <p:cNvSpPr txBox="1"/>
          <p:nvPr/>
        </p:nvSpPr>
        <p:spPr>
          <a:xfrm>
            <a:off x="10865859" y="1322034"/>
            <a:ext cx="86761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Stage 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179B99D-9648-FF49-8AA9-64CE7D53DF44}"/>
              </a:ext>
            </a:extLst>
          </p:cNvPr>
          <p:cNvSpPr txBox="1"/>
          <p:nvPr/>
        </p:nvSpPr>
        <p:spPr>
          <a:xfrm>
            <a:off x="10870714" y="4099627"/>
            <a:ext cx="86761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Stage 2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0FD2241-827C-2646-BE7A-D827E2B3810E}"/>
              </a:ext>
            </a:extLst>
          </p:cNvPr>
          <p:cNvGrpSpPr/>
          <p:nvPr/>
        </p:nvGrpSpPr>
        <p:grpSpPr>
          <a:xfrm>
            <a:off x="4565395" y="2252199"/>
            <a:ext cx="2484545" cy="1439751"/>
            <a:chOff x="4565395" y="2252199"/>
            <a:chExt cx="2484545" cy="1439751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3FEF3BB-D31F-FC40-BA85-E2FF582CFEE9}"/>
                </a:ext>
              </a:extLst>
            </p:cNvPr>
            <p:cNvSpPr/>
            <p:nvPr/>
          </p:nvSpPr>
          <p:spPr>
            <a:xfrm>
              <a:off x="4565395" y="2252199"/>
              <a:ext cx="2332145" cy="126495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8B19DB9-1706-5246-B358-E3B69D06E508}"/>
                </a:ext>
              </a:extLst>
            </p:cNvPr>
            <p:cNvGrpSpPr/>
            <p:nvPr/>
          </p:nvGrpSpPr>
          <p:grpSpPr>
            <a:xfrm>
              <a:off x="4820626" y="2346513"/>
              <a:ext cx="2229314" cy="1345437"/>
              <a:chOff x="4668226" y="2194113"/>
              <a:chExt cx="2229314" cy="1345437"/>
            </a:xfrm>
          </p:grpSpPr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89BB8E2F-FFF2-3B4B-9341-30984CF791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68226" y="2325088"/>
                <a:ext cx="1192066" cy="1192066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A16CD45A-44BF-4045-964E-50C4EBB18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2103" y="2194113"/>
                <a:ext cx="1345437" cy="1345437"/>
              </a:xfrm>
              <a:prstGeom prst="rect">
                <a:avLst/>
              </a:prstGeom>
            </p:spPr>
          </p:pic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0E642A4-6C87-304B-81F7-9FE1572485EB}"/>
                  </a:ext>
                </a:extLst>
              </p:cNvPr>
              <p:cNvSpPr txBox="1"/>
              <p:nvPr/>
            </p:nvSpPr>
            <p:spPr>
              <a:xfrm>
                <a:off x="5558609" y="2535070"/>
                <a:ext cx="389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+</a:t>
                </a:r>
                <a:endParaRPr lang="en-US" b="1" dirty="0"/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56FF9BE-752D-EB41-AAE2-40F2248BA456}"/>
              </a:ext>
            </a:extLst>
          </p:cNvPr>
          <p:cNvGrpSpPr/>
          <p:nvPr/>
        </p:nvGrpSpPr>
        <p:grpSpPr>
          <a:xfrm>
            <a:off x="688391" y="4568198"/>
            <a:ext cx="2484545" cy="1439751"/>
            <a:chOff x="4565395" y="2252199"/>
            <a:chExt cx="2484545" cy="143975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624F92A-A00E-0541-BAEC-83CE65306A77}"/>
                </a:ext>
              </a:extLst>
            </p:cNvPr>
            <p:cNvSpPr/>
            <p:nvPr/>
          </p:nvSpPr>
          <p:spPr>
            <a:xfrm>
              <a:off x="4565395" y="2252199"/>
              <a:ext cx="2332145" cy="126495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CE24CC63-675F-8748-8E3B-AA2505E32D4A}"/>
                </a:ext>
              </a:extLst>
            </p:cNvPr>
            <p:cNvGrpSpPr/>
            <p:nvPr/>
          </p:nvGrpSpPr>
          <p:grpSpPr>
            <a:xfrm>
              <a:off x="4820626" y="2346513"/>
              <a:ext cx="2229314" cy="1345437"/>
              <a:chOff x="4668226" y="2194113"/>
              <a:chExt cx="2229314" cy="1345437"/>
            </a:xfrm>
          </p:grpSpPr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932D4F16-B2D0-7B4B-8715-50F9994BA5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68226" y="2325088"/>
                <a:ext cx="1192066" cy="1192066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54655471-6BEE-0F4A-B298-09C1BF9BE0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2103" y="2194113"/>
                <a:ext cx="1345437" cy="1345437"/>
              </a:xfrm>
              <a:prstGeom prst="rect">
                <a:avLst/>
              </a:prstGeom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7D813A5-7C2C-F640-BE5F-5A4109752827}"/>
                  </a:ext>
                </a:extLst>
              </p:cNvPr>
              <p:cNvSpPr txBox="1"/>
              <p:nvPr/>
            </p:nvSpPr>
            <p:spPr>
              <a:xfrm>
                <a:off x="5558609" y="2535070"/>
                <a:ext cx="389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+</a:t>
                </a:r>
                <a:endParaRPr lang="en-US" b="1" dirty="0"/>
              </a:p>
            </p:txBody>
          </p:sp>
        </p:grp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C01D7DC-FBC2-3649-BB67-A2511E832DF7}"/>
              </a:ext>
            </a:extLst>
          </p:cNvPr>
          <p:cNvSpPr/>
          <p:nvPr/>
        </p:nvSpPr>
        <p:spPr>
          <a:xfrm>
            <a:off x="947171" y="5953103"/>
            <a:ext cx="1393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QuickStart CI</a:t>
            </a:r>
            <a:endParaRPr lang="en-US" dirty="0"/>
          </a:p>
        </p:txBody>
      </p:sp>
      <p:sp>
        <p:nvSpPr>
          <p:cNvPr id="125" name="Striped Right Arrow 124">
            <a:extLst>
              <a:ext uri="{FF2B5EF4-FFF2-40B4-BE49-F238E27FC236}">
                <a16:creationId xmlns:a16="http://schemas.microsoft.com/office/drawing/2014/main" id="{BF180006-FCD6-DE47-9096-7A2B0DB5AD83}"/>
              </a:ext>
            </a:extLst>
          </p:cNvPr>
          <p:cNvSpPr/>
          <p:nvPr/>
        </p:nvSpPr>
        <p:spPr>
          <a:xfrm>
            <a:off x="3246379" y="5003470"/>
            <a:ext cx="662346" cy="303054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5F3F8A6-C769-E647-AE2E-697BAF9C112A}"/>
              </a:ext>
            </a:extLst>
          </p:cNvPr>
          <p:cNvSpPr/>
          <p:nvPr/>
        </p:nvSpPr>
        <p:spPr>
          <a:xfrm>
            <a:off x="4722386" y="5007909"/>
            <a:ext cx="2452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/quickstart-name/assets</a:t>
            </a:r>
            <a:endParaRPr lang="en-US" dirty="0"/>
          </a:p>
        </p:txBody>
      </p:sp>
      <p:cxnSp>
        <p:nvCxnSpPr>
          <p:cNvPr id="128" name="Curved Connector 127">
            <a:extLst>
              <a:ext uri="{FF2B5EF4-FFF2-40B4-BE49-F238E27FC236}">
                <a16:creationId xmlns:a16="http://schemas.microsoft.com/office/drawing/2014/main" id="{FBA8BB69-D09D-534D-BBA9-0E27D45ED5B0}"/>
              </a:ext>
            </a:extLst>
          </p:cNvPr>
          <p:cNvCxnSpPr>
            <a:cxnSpLocks/>
            <a:stCxn id="8" idx="2"/>
            <a:endCxn id="126" idx="2"/>
          </p:cNvCxnSpPr>
          <p:nvPr/>
        </p:nvCxnSpPr>
        <p:spPr>
          <a:xfrm rot="5400000" flipH="1">
            <a:off x="7128970" y="4196730"/>
            <a:ext cx="518101" cy="2879124"/>
          </a:xfrm>
          <a:prstGeom prst="curvedConnector3">
            <a:avLst>
              <a:gd name="adj1" fmla="val -583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DC63260B-C08A-C243-AF00-DCD44F0906D7}"/>
              </a:ext>
            </a:extLst>
          </p:cNvPr>
          <p:cNvSpPr/>
          <p:nvPr/>
        </p:nvSpPr>
        <p:spPr>
          <a:xfrm>
            <a:off x="844709" y="1791855"/>
            <a:ext cx="28897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FFDB250-38F5-3442-9C08-80CC7773A589}"/>
              </a:ext>
            </a:extLst>
          </p:cNvPr>
          <p:cNvSpPr/>
          <p:nvPr/>
        </p:nvSpPr>
        <p:spPr>
          <a:xfrm>
            <a:off x="2233047" y="2783953"/>
            <a:ext cx="28897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B402BF8-6B26-D649-8CFA-62A0DAC024EF}"/>
              </a:ext>
            </a:extLst>
          </p:cNvPr>
          <p:cNvSpPr/>
          <p:nvPr/>
        </p:nvSpPr>
        <p:spPr>
          <a:xfrm>
            <a:off x="7049940" y="1831759"/>
            <a:ext cx="28897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5FE6B0E-AA59-9C4C-B3DE-26FCB92BD63F}"/>
              </a:ext>
            </a:extLst>
          </p:cNvPr>
          <p:cNvSpPr/>
          <p:nvPr/>
        </p:nvSpPr>
        <p:spPr>
          <a:xfrm>
            <a:off x="10441638" y="2416965"/>
            <a:ext cx="28897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3773D066-036A-894E-867E-43C0896920F8}"/>
              </a:ext>
            </a:extLst>
          </p:cNvPr>
          <p:cNvSpPr/>
          <p:nvPr/>
        </p:nvSpPr>
        <p:spPr>
          <a:xfrm>
            <a:off x="4975284" y="4412906"/>
            <a:ext cx="28897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85493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/>
          <a:lstStyle/>
          <a:p>
            <a:r>
              <a:rPr lang="en-US" dirty="0">
                <a:latin typeface="Courier" pitchFamily="2" charset="0"/>
                <a:cs typeface="Helvetica Neue"/>
              </a:rPr>
              <a:t>Developing with TaskCat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391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19854" y="81347"/>
            <a:ext cx="2142835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TaskCat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EC214-1DDE-A745-AB80-190E50EF9573}"/>
              </a:ext>
            </a:extLst>
          </p:cNvPr>
          <p:cNvSpPr/>
          <p:nvPr/>
        </p:nvSpPr>
        <p:spPr>
          <a:xfrm>
            <a:off x="798944" y="1796213"/>
            <a:ext cx="700578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TaskCat is a opensource tool written in Python it is developed and maintained the QuickStart community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E94156-8EDC-5C4B-9D3B-40A17331FF2B}"/>
              </a:ext>
            </a:extLst>
          </p:cNvPr>
          <p:cNvSpPr/>
          <p:nvPr/>
        </p:nvSpPr>
        <p:spPr>
          <a:xfrm>
            <a:off x="646545" y="118386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What is TaskCat 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DF5342A-EAE3-0747-BCC0-17D3ED8B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09" y="868218"/>
            <a:ext cx="5320146" cy="532014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43A3BAB-9A15-1446-94AD-82C3B6F2EB88}"/>
              </a:ext>
            </a:extLst>
          </p:cNvPr>
          <p:cNvSpPr/>
          <p:nvPr/>
        </p:nvSpPr>
        <p:spPr>
          <a:xfrm>
            <a:off x="3189672" y="2444970"/>
            <a:ext cx="459970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TaskCat also powers the QuickStart CI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EF735D-004C-494F-BD26-3F125B18699D}"/>
              </a:ext>
            </a:extLst>
          </p:cNvPr>
          <p:cNvSpPr/>
          <p:nvPr/>
        </p:nvSpPr>
        <p:spPr>
          <a:xfrm>
            <a:off x="3205017" y="2821802"/>
            <a:ext cx="4599709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Every change that is published to the master branch of a QuickStart runs through TaskCat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20F937-2F92-A345-9B77-D460365D8041}"/>
              </a:ext>
            </a:extLst>
          </p:cNvPr>
          <p:cNvSpPr/>
          <p:nvPr/>
        </p:nvSpPr>
        <p:spPr>
          <a:xfrm>
            <a:off x="646545" y="35835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What can TaskCat do?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17E03C-5148-AB42-AD8F-6006F3028C02}"/>
              </a:ext>
            </a:extLst>
          </p:cNvPr>
          <p:cNvSpPr/>
          <p:nvPr/>
        </p:nvSpPr>
        <p:spPr>
          <a:xfrm>
            <a:off x="1034473" y="4040257"/>
            <a:ext cx="6770254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Stages code s3 for testing (1 or many regions)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Uses input file to pass inputs parameters to stack create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Uses runtime-injection to dynamically generate stack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Collect logs from the </a:t>
            </a:r>
            <a:r>
              <a:rPr lang="en-US" dirty="0" err="1"/>
              <a:t>cfn</a:t>
            </a:r>
            <a:r>
              <a:rPr lang="en-US" dirty="0"/>
              <a:t> stack (including nested stacks)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Cleans up stacks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Generates test reports for every requested test region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39AF8E-59E2-D54C-BE3B-575608DCAE8C}"/>
              </a:ext>
            </a:extLst>
          </p:cNvPr>
          <p:cNvSpPr/>
          <p:nvPr/>
        </p:nvSpPr>
        <p:spPr>
          <a:xfrm>
            <a:off x="5227782" y="5794583"/>
            <a:ext cx="258461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r"/>
            <a:r>
              <a:rPr lang="en-US" dirty="0"/>
              <a:t>More detail to come..</a:t>
            </a:r>
          </a:p>
        </p:txBody>
      </p:sp>
    </p:spTree>
    <p:extLst>
      <p:ext uri="{BB962C8B-B14F-4D97-AF65-F5344CB8AC3E}">
        <p14:creationId xmlns:p14="http://schemas.microsoft.com/office/powerpoint/2010/main" val="4065250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Consistency during development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3AAB27-91FD-674B-A057-96C4968BA5DD}"/>
              </a:ext>
            </a:extLst>
          </p:cNvPr>
          <p:cNvSpPr/>
          <p:nvPr/>
        </p:nvSpPr>
        <p:spPr>
          <a:xfrm>
            <a:off x="888043" y="2397541"/>
            <a:ext cx="313093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Invalid user input can lead to elongated development time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B3E580-3CF2-714F-A604-628D543939CF}"/>
              </a:ext>
            </a:extLst>
          </p:cNvPr>
          <p:cNvSpPr/>
          <p:nvPr/>
        </p:nvSpPr>
        <p:spPr>
          <a:xfrm>
            <a:off x="4535055" y="2859543"/>
            <a:ext cx="6096000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TaskCat </a:t>
            </a:r>
            <a:r>
              <a:rPr lang="en-US" b="1" dirty="0"/>
              <a:t>input files </a:t>
            </a:r>
            <a:r>
              <a:rPr lang="en-US" dirty="0"/>
              <a:t>are a good way to achieve this </a:t>
            </a:r>
          </a:p>
          <a:p>
            <a:r>
              <a:rPr lang="en-US" dirty="0"/>
              <a:t>(allow for consistent stack creation during debugging)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Manually entering inputs into the console can lead to user induced error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F8F8D8-3214-E647-A84C-D7F0FC05C1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353" y="3248136"/>
            <a:ext cx="2269801" cy="22698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229C8B-2C68-934E-9DBB-ED41137AAE62}"/>
              </a:ext>
            </a:extLst>
          </p:cNvPr>
          <p:cNvSpPr txBox="1"/>
          <p:nvPr/>
        </p:nvSpPr>
        <p:spPr>
          <a:xfrm>
            <a:off x="1324315" y="4059872"/>
            <a:ext cx="1006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8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234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/>
          <a:lstStyle/>
          <a:p>
            <a:r>
              <a:rPr lang="en-US" dirty="0">
                <a:latin typeface="Courier" pitchFamily="2" charset="0"/>
                <a:cs typeface="Helvetica Neue"/>
              </a:rPr>
              <a:t>Features of TaskCat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053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</a:rPr>
              <a:t>Runtime-injection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Courier" pitchFamily="2" charset="0"/>
              <a:cs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9C67E-5C98-824C-BD9D-C5B53B751327}"/>
              </a:ext>
            </a:extLst>
          </p:cNvPr>
          <p:cNvSpPr txBox="1"/>
          <p:nvPr/>
        </p:nvSpPr>
        <p:spPr>
          <a:xfrm>
            <a:off x="614757" y="1252372"/>
            <a:ext cx="6642271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Taskcat input file is a json object containing </a:t>
            </a:r>
          </a:p>
          <a:p>
            <a:r>
              <a:rPr lang="en-US" dirty="0"/>
              <a:t>Parameter Keys and Values </a:t>
            </a:r>
          </a:p>
          <a:p>
            <a:r>
              <a:rPr lang="en-US" dirty="0"/>
              <a:t>(Note: you can json inputs directly with CloudFormation cli)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F62390-8112-4F4D-AB63-FC0247B76464}"/>
              </a:ext>
            </a:extLst>
          </p:cNvPr>
          <p:cNvSpPr/>
          <p:nvPr/>
        </p:nvSpPr>
        <p:spPr>
          <a:xfrm>
            <a:off x="7257028" y="1252372"/>
            <a:ext cx="4500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The example here shows an input file for a stack that requires seven parameters: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B37499-D2F0-3740-BF6C-55C709CC9FB1}"/>
              </a:ext>
            </a:extLst>
          </p:cNvPr>
          <p:cNvSpPr/>
          <p:nvPr/>
        </p:nvSpPr>
        <p:spPr>
          <a:xfrm>
            <a:off x="7342610" y="2202525"/>
            <a:ext cx="8762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KeyPair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182F8-ECF9-3447-83F0-FBC75EC65F15}"/>
              </a:ext>
            </a:extLst>
          </p:cNvPr>
          <p:cNvSpPr/>
          <p:nvPr/>
        </p:nvSpPr>
        <p:spPr>
          <a:xfrm>
            <a:off x="7342610" y="2568051"/>
            <a:ext cx="141436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InstanceType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F1948B-A85D-F142-9AA9-134A59493F11}"/>
              </a:ext>
            </a:extLst>
          </p:cNvPr>
          <p:cNvSpPr/>
          <p:nvPr/>
        </p:nvSpPr>
        <p:spPr>
          <a:xfrm>
            <a:off x="7342610" y="2937383"/>
            <a:ext cx="1702967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AvailablityZones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21BA0-BA52-DE41-BA54-E533F6E1DA1B}"/>
              </a:ext>
            </a:extLst>
          </p:cNvPr>
          <p:cNvSpPr/>
          <p:nvPr/>
        </p:nvSpPr>
        <p:spPr>
          <a:xfrm>
            <a:off x="7342609" y="3310520"/>
            <a:ext cx="1516762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RandomString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B040A9-C7EB-7A47-AC6F-DD92067E92A4}"/>
              </a:ext>
            </a:extLst>
          </p:cNvPr>
          <p:cNvSpPr/>
          <p:nvPr/>
        </p:nvSpPr>
        <p:spPr>
          <a:xfrm>
            <a:off x="7342609" y="3683657"/>
            <a:ext cx="1828578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RandomNumbers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B3B839-5EEA-2446-8F04-8CA728B85BC0}"/>
              </a:ext>
            </a:extLst>
          </p:cNvPr>
          <p:cNvSpPr/>
          <p:nvPr/>
        </p:nvSpPr>
        <p:spPr>
          <a:xfrm>
            <a:off x="7342609" y="4060599"/>
            <a:ext cx="1552284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GenerateUUID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D36AC8-985A-E048-BB91-C5C683A77016}"/>
              </a:ext>
            </a:extLst>
          </p:cNvPr>
          <p:cNvSpPr/>
          <p:nvPr/>
        </p:nvSpPr>
        <p:spPr>
          <a:xfrm>
            <a:off x="7342608" y="4437541"/>
            <a:ext cx="1070999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Password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8F2F06-1558-1B46-8CDB-49BAC5D03C79}"/>
              </a:ext>
            </a:extLst>
          </p:cNvPr>
          <p:cNvSpPr/>
          <p:nvPr/>
        </p:nvSpPr>
        <p:spPr>
          <a:xfrm>
            <a:off x="7257028" y="4827070"/>
            <a:ext cx="49498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The parameter in </a:t>
            </a:r>
            <a:r>
              <a:rPr lang="en-US" b="1" dirty="0">
                <a:solidFill>
                  <a:srgbClr val="09D258"/>
                </a:solidFill>
                <a:latin typeface="Roboto"/>
              </a:rPr>
              <a:t>green box </a:t>
            </a:r>
            <a:r>
              <a:rPr lang="en-US" dirty="0">
                <a:latin typeface="Roboto"/>
              </a:rPr>
              <a:t>will get evaluated by taskcat and replaced before stack_create is called with environmentally specific (region) values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B3F554-4288-2841-82ED-A38D059E8130}"/>
              </a:ext>
            </a:extLst>
          </p:cNvPr>
          <p:cNvSpPr/>
          <p:nvPr/>
        </p:nvSpPr>
        <p:spPr>
          <a:xfrm>
            <a:off x="614757" y="859298"/>
            <a:ext cx="396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TaskCat input file and runtime-injection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0A3413-025B-E94B-A056-9926492B9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55" y="2175702"/>
            <a:ext cx="6642273" cy="403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7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</a:rPr>
              <a:t>Runtime-injection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9C67E-5C98-824C-BD9D-C5B53B751327}"/>
              </a:ext>
            </a:extLst>
          </p:cNvPr>
          <p:cNvSpPr txBox="1"/>
          <p:nvPr/>
        </p:nvSpPr>
        <p:spPr>
          <a:xfrm>
            <a:off x="614758" y="1252372"/>
            <a:ext cx="691708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Taskcat input file is a json object containing </a:t>
            </a:r>
          </a:p>
          <a:p>
            <a:r>
              <a:rPr lang="en-US" dirty="0"/>
              <a:t>Parameter Keys and 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F62390-8112-4F4D-AB63-FC0247B76464}"/>
              </a:ext>
            </a:extLst>
          </p:cNvPr>
          <p:cNvSpPr/>
          <p:nvPr/>
        </p:nvSpPr>
        <p:spPr>
          <a:xfrm>
            <a:off x="7527636" y="1243520"/>
            <a:ext cx="42855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More info: </a:t>
            </a:r>
            <a:r>
              <a:rPr lang="en-US" dirty="0">
                <a:latin typeface="Roboto"/>
                <a:hlinkClick r:id="rId2"/>
              </a:rPr>
              <a:t>https://aws-quickstart.github.io/taskcat/#more-information-on-taskcat-runtime-injection</a:t>
            </a:r>
            <a:endParaRPr lang="en-US" dirty="0">
              <a:latin typeface="Roboto"/>
            </a:endParaRPr>
          </a:p>
          <a:p>
            <a:endParaRPr lang="en-US" dirty="0">
              <a:latin typeface="Roboto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B37499-D2F0-3740-BF6C-55C709CC9FB1}"/>
              </a:ext>
            </a:extLst>
          </p:cNvPr>
          <p:cNvSpPr/>
          <p:nvPr/>
        </p:nvSpPr>
        <p:spPr>
          <a:xfrm>
            <a:off x="7638174" y="2259212"/>
            <a:ext cx="8762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KeyPair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182F8-ECF9-3447-83F0-FBC75EC65F15}"/>
              </a:ext>
            </a:extLst>
          </p:cNvPr>
          <p:cNvSpPr/>
          <p:nvPr/>
        </p:nvSpPr>
        <p:spPr>
          <a:xfrm>
            <a:off x="7638174" y="2624738"/>
            <a:ext cx="141436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InstanceType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F1948B-A85D-F142-9AA9-134A59493F11}"/>
              </a:ext>
            </a:extLst>
          </p:cNvPr>
          <p:cNvSpPr/>
          <p:nvPr/>
        </p:nvSpPr>
        <p:spPr>
          <a:xfrm>
            <a:off x="7638174" y="2994070"/>
            <a:ext cx="17029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AvailablityZones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21BA0-BA52-DE41-BA54-E533F6E1DA1B}"/>
              </a:ext>
            </a:extLst>
          </p:cNvPr>
          <p:cNvSpPr/>
          <p:nvPr/>
        </p:nvSpPr>
        <p:spPr>
          <a:xfrm>
            <a:off x="7638173" y="3367207"/>
            <a:ext cx="151676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RandomString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B040A9-C7EB-7A47-AC6F-DD92067E92A4}"/>
              </a:ext>
            </a:extLst>
          </p:cNvPr>
          <p:cNvSpPr/>
          <p:nvPr/>
        </p:nvSpPr>
        <p:spPr>
          <a:xfrm>
            <a:off x="7638173" y="3740344"/>
            <a:ext cx="182857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RandomNumbers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B3B839-5EEA-2446-8F04-8CA728B85BC0}"/>
              </a:ext>
            </a:extLst>
          </p:cNvPr>
          <p:cNvSpPr/>
          <p:nvPr/>
        </p:nvSpPr>
        <p:spPr>
          <a:xfrm>
            <a:off x="7638173" y="4117286"/>
            <a:ext cx="155228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GenerateUUID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D36AC8-985A-E048-BB91-C5C683A77016}"/>
              </a:ext>
            </a:extLst>
          </p:cNvPr>
          <p:cNvSpPr/>
          <p:nvPr/>
        </p:nvSpPr>
        <p:spPr>
          <a:xfrm>
            <a:off x="7638172" y="4494228"/>
            <a:ext cx="1070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Password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8F2F06-1558-1B46-8CDB-49BAC5D03C79}"/>
              </a:ext>
            </a:extLst>
          </p:cNvPr>
          <p:cNvSpPr/>
          <p:nvPr/>
        </p:nvSpPr>
        <p:spPr>
          <a:xfrm>
            <a:off x="7527636" y="4878751"/>
            <a:ext cx="4531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The parameter in </a:t>
            </a:r>
            <a:r>
              <a:rPr lang="en-US" b="1" dirty="0">
                <a:solidFill>
                  <a:srgbClr val="0070C0"/>
                </a:solidFill>
                <a:latin typeface="Roboto"/>
              </a:rPr>
              <a:t>blue box </a:t>
            </a:r>
            <a:r>
              <a:rPr lang="en-US" dirty="0">
                <a:latin typeface="Roboto"/>
              </a:rPr>
              <a:t>are evaluated and replaced as requested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7AA0D-93B9-BC41-B151-0FEC1415E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56" y="1898703"/>
            <a:ext cx="6917081" cy="42016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44A8CC-A64A-454E-BDC3-5AB5D79367C4}"/>
              </a:ext>
            </a:extLst>
          </p:cNvPr>
          <p:cNvSpPr/>
          <p:nvPr/>
        </p:nvSpPr>
        <p:spPr>
          <a:xfrm>
            <a:off x="7527636" y="5509146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Note: All Parameters that don’t have a Default values will </a:t>
            </a:r>
            <a:r>
              <a:rPr lang="en-US" b="1" dirty="0"/>
              <a:t>require</a:t>
            </a:r>
            <a:r>
              <a:rPr lang="en-US" dirty="0"/>
              <a:t> and entry in the input file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153BC5-A824-4243-8A4D-F9D0DFE0AB58}"/>
              </a:ext>
            </a:extLst>
          </p:cNvPr>
          <p:cNvSpPr/>
          <p:nvPr/>
        </p:nvSpPr>
        <p:spPr>
          <a:xfrm>
            <a:off x="614756" y="883040"/>
            <a:ext cx="396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TaskCat input file and runtime-injection</a:t>
            </a:r>
          </a:p>
        </p:txBody>
      </p:sp>
    </p:spTree>
    <p:extLst>
      <p:ext uri="{BB962C8B-B14F-4D97-AF65-F5344CB8AC3E}">
        <p14:creationId xmlns:p14="http://schemas.microsoft.com/office/powerpoint/2010/main" val="1262749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/>
          <a:lstStyle/>
          <a:p>
            <a:r>
              <a:rPr lang="en-US" dirty="0">
                <a:latin typeface="Courier" pitchFamily="2" charset="0"/>
                <a:cs typeface="Helvetica Neue"/>
              </a:rPr>
              <a:t>Setting up TaskCat deployments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67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>
            <a:normAutofit/>
          </a:bodyPr>
          <a:lstStyle/>
          <a:p>
            <a:r>
              <a:rPr lang="en-US" dirty="0">
                <a:latin typeface="Courier" pitchFamily="2" charset="0"/>
                <a:cs typeface="Helvetica Neue"/>
              </a:rPr>
              <a:t>Where can I find Quick Starts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407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Taskcat config file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D07383-C84F-1F45-8F2D-B30FD4FFB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01" y="1130887"/>
            <a:ext cx="8337550" cy="4697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710E2E-A01D-164C-AD85-6E6026597C18}"/>
              </a:ext>
            </a:extLst>
          </p:cNvPr>
          <p:cNvSpPr txBox="1"/>
          <p:nvPr/>
        </p:nvSpPr>
        <p:spPr>
          <a:xfrm>
            <a:off x="8728599" y="1751317"/>
            <a:ext cx="2987852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All Quick Starts have a taskcat config file in the </a:t>
            </a:r>
            <a:r>
              <a:rPr lang="en-US" b="1" dirty="0"/>
              <a:t>ci</a:t>
            </a:r>
            <a:r>
              <a:rPr lang="en-US" dirty="0"/>
              <a:t> folder.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6B35AD1-6EE4-3F49-B246-5C9E1E359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599" y="3479745"/>
            <a:ext cx="2987852" cy="18133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4EAA81-E0F1-F14E-A5BD-A275EC5F55DF}"/>
              </a:ext>
            </a:extLst>
          </p:cNvPr>
          <p:cNvSpPr txBox="1"/>
          <p:nvPr/>
        </p:nvSpPr>
        <p:spPr>
          <a:xfrm>
            <a:off x="7894904" y="2925747"/>
            <a:ext cx="382154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Directory structure of a simple project</a:t>
            </a:r>
          </a:p>
        </p:txBody>
      </p:sp>
    </p:spTree>
    <p:extLst>
      <p:ext uri="{BB962C8B-B14F-4D97-AF65-F5344CB8AC3E}">
        <p14:creationId xmlns:p14="http://schemas.microsoft.com/office/powerpoint/2010/main" val="1407195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Taskcat (Screen Shots) 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3A6BCC-0662-5D46-BA2B-AEE9C66D4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01" y="1260195"/>
            <a:ext cx="7954648" cy="46510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A5247C-D8F8-BE49-923A-BB5FC2B9C565}"/>
              </a:ext>
            </a:extLst>
          </p:cNvPr>
          <p:cNvSpPr txBox="1"/>
          <p:nvPr/>
        </p:nvSpPr>
        <p:spPr>
          <a:xfrm>
            <a:off x="7841671" y="2299855"/>
            <a:ext cx="3528291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Running taskcat with no argument will print the help/usage menu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486AB2-D64C-9F48-9C77-564150B9C9E6}"/>
              </a:ext>
            </a:extLst>
          </p:cNvPr>
          <p:cNvSpPr/>
          <p:nvPr/>
        </p:nvSpPr>
        <p:spPr>
          <a:xfrm>
            <a:off x="7841671" y="3150887"/>
            <a:ext cx="352829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# </a:t>
            </a:r>
            <a:r>
              <a:rPr lang="en-US" b="1" dirty="0">
                <a:latin typeface="Courier" pitchFamily="2" charset="0"/>
              </a:rPr>
              <a:t>taskcat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C32333-FCF3-E34D-9D3E-2BBDE0827657}"/>
              </a:ext>
            </a:extLst>
          </p:cNvPr>
          <p:cNvSpPr txBox="1"/>
          <p:nvPr/>
        </p:nvSpPr>
        <p:spPr>
          <a:xfrm>
            <a:off x="7841671" y="4210458"/>
            <a:ext cx="3528291" cy="1200329"/>
          </a:xfrm>
          <a:prstGeom prst="rect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If there is a new version of taskcat available additional messages will be displayed informing you on how to upgrade to the latest version!</a:t>
            </a:r>
          </a:p>
        </p:txBody>
      </p:sp>
    </p:spTree>
    <p:extLst>
      <p:ext uri="{BB962C8B-B14F-4D97-AF65-F5344CB8AC3E}">
        <p14:creationId xmlns:p14="http://schemas.microsoft.com/office/powerpoint/2010/main" val="3344163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/>
          <a:lstStyle/>
          <a:p>
            <a:r>
              <a:rPr lang="en-US" dirty="0">
                <a:latin typeface="Courier" pitchFamily="2" charset="0"/>
                <a:cs typeface="Helvetica Neue"/>
              </a:rPr>
              <a:t>Running TaskCat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403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Taskcat Run (Screen Shots) 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7AAF6D-8A6C-B248-8EC5-BB340C6FCEB4}"/>
              </a:ext>
            </a:extLst>
          </p:cNvPr>
          <p:cNvSpPr/>
          <p:nvPr/>
        </p:nvSpPr>
        <p:spPr>
          <a:xfrm>
            <a:off x="701962" y="1506027"/>
            <a:ext cx="98101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# </a:t>
            </a:r>
            <a:r>
              <a:rPr lang="en-US" b="1" dirty="0">
                <a:latin typeface="Courier" pitchFamily="2" charset="0"/>
              </a:rPr>
              <a:t>taskcat -c sample-taskcat-project/ci/taskcat-autobucket.yml -p -m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BAC071-8A96-6F44-949F-035B46A8CE9B}"/>
              </a:ext>
            </a:extLst>
          </p:cNvPr>
          <p:cNvSpPr txBox="1"/>
          <p:nvPr/>
        </p:nvSpPr>
        <p:spPr>
          <a:xfrm>
            <a:off x="701962" y="2487652"/>
            <a:ext cx="4553529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-m use multiple threads when uploading to s3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2C1B5-18B2-1B4D-B8BB-9AF83F6E5296}"/>
              </a:ext>
            </a:extLst>
          </p:cNvPr>
          <p:cNvSpPr/>
          <p:nvPr/>
        </p:nvSpPr>
        <p:spPr>
          <a:xfrm>
            <a:off x="701963" y="2090161"/>
            <a:ext cx="4045531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-p make the autogenerated bucket public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99EC5-F988-7B44-8EE4-744EE26E0094}"/>
              </a:ext>
            </a:extLst>
          </p:cNvPr>
          <p:cNvSpPr txBox="1"/>
          <p:nvPr/>
        </p:nvSpPr>
        <p:spPr>
          <a:xfrm>
            <a:off x="701962" y="1106559"/>
            <a:ext cx="336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 to kick of a taskcat run: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5CC22DA-A3B7-5645-8B9C-9A807550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1" y="3071786"/>
            <a:ext cx="9787942" cy="222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28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Taskcat Run (Screen Shots) 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99EC5-F988-7B44-8EE4-744EE26E0094}"/>
              </a:ext>
            </a:extLst>
          </p:cNvPr>
          <p:cNvSpPr txBox="1"/>
          <p:nvPr/>
        </p:nvSpPr>
        <p:spPr>
          <a:xfrm>
            <a:off x="584778" y="946221"/>
            <a:ext cx="5367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Validate template syntax using CloudFormation API and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7B866F-2928-6445-B5AB-EE7099091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77" y="1363522"/>
            <a:ext cx="8061507" cy="47786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745A00-8CAD-324A-8C75-616E0DEA0F38}"/>
              </a:ext>
            </a:extLst>
          </p:cNvPr>
          <p:cNvSpPr txBox="1"/>
          <p:nvPr/>
        </p:nvSpPr>
        <p:spPr>
          <a:xfrm>
            <a:off x="7804728" y="1902691"/>
            <a:ext cx="376843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Validates template Syntax via CFN API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7CD6B-ED99-7544-8214-096428BF2ACE}"/>
              </a:ext>
            </a:extLst>
          </p:cNvPr>
          <p:cNvSpPr txBox="1"/>
          <p:nvPr/>
        </p:nvSpPr>
        <p:spPr>
          <a:xfrm>
            <a:off x="7804728" y="4156365"/>
            <a:ext cx="376843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Preparing launch of senario1</a:t>
            </a:r>
          </a:p>
        </p:txBody>
      </p:sp>
    </p:spTree>
    <p:extLst>
      <p:ext uri="{BB962C8B-B14F-4D97-AF65-F5344CB8AC3E}">
        <p14:creationId xmlns:p14="http://schemas.microsoft.com/office/powerpoint/2010/main" val="4265734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Taskcat Run (Screen Shots) 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99EC5-F988-7B44-8EE4-744EE26E0094}"/>
              </a:ext>
            </a:extLst>
          </p:cNvPr>
          <p:cNvSpPr txBox="1"/>
          <p:nvPr/>
        </p:nvSpPr>
        <p:spPr>
          <a:xfrm>
            <a:off x="530513" y="1026518"/>
            <a:ext cx="305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inputs per scenario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4B679-9E78-D64B-8CCA-47B6020CC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02" y="1660813"/>
            <a:ext cx="4051300" cy="4330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556FDF-7ADE-1E44-A90D-F3C6A89E8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13" y="1660813"/>
            <a:ext cx="3797300" cy="4330700"/>
          </a:xfrm>
          <a:prstGeom prst="rect">
            <a:avLst/>
          </a:prstGeom>
        </p:spPr>
      </p:pic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FDBAEE6B-3F11-9141-95AE-3CD300A84944}"/>
              </a:ext>
            </a:extLst>
          </p:cNvPr>
          <p:cNvSpPr/>
          <p:nvPr/>
        </p:nvSpPr>
        <p:spPr>
          <a:xfrm>
            <a:off x="4526679" y="3177309"/>
            <a:ext cx="562557" cy="729673"/>
          </a:xfrm>
          <a:prstGeom prst="strip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AD0196-9E13-8A48-BE87-50882DC51305}"/>
              </a:ext>
            </a:extLst>
          </p:cNvPr>
          <p:cNvSpPr txBox="1"/>
          <p:nvPr/>
        </p:nvSpPr>
        <p:spPr>
          <a:xfrm>
            <a:off x="9449945" y="1660813"/>
            <a:ext cx="249267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Input file (left)</a:t>
            </a:r>
          </a:p>
          <a:p>
            <a:r>
              <a:rPr lang="en-US" dirty="0"/>
              <a:t>Evaluated values (right)</a:t>
            </a:r>
          </a:p>
        </p:txBody>
      </p:sp>
    </p:spTree>
    <p:extLst>
      <p:ext uri="{BB962C8B-B14F-4D97-AF65-F5344CB8AC3E}">
        <p14:creationId xmlns:p14="http://schemas.microsoft.com/office/powerpoint/2010/main" val="288321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Taskcat Run (Screen Shots) 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99EC5-F988-7B44-8EE4-744EE26E0094}"/>
              </a:ext>
            </a:extLst>
          </p:cNvPr>
          <p:cNvSpPr txBox="1"/>
          <p:nvPr/>
        </p:nvSpPr>
        <p:spPr>
          <a:xfrm>
            <a:off x="576695" y="1556444"/>
            <a:ext cx="305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Taskcat execution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9C7FAB-66C8-7F4C-88A3-A4C0CBB34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49" y="1925776"/>
            <a:ext cx="8794296" cy="270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95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EEDEE-F870-D641-AA2B-CD2866760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3527"/>
            <a:ext cx="10515600" cy="2196882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2"/>
            <a:endParaRPr lang="en-US" dirty="0"/>
          </a:p>
          <a:p>
            <a:pPr lvl="2"/>
            <a:r>
              <a:rPr lang="en-US" dirty="0"/>
              <a:t>Option1 : OSX with docker</a:t>
            </a:r>
          </a:p>
          <a:p>
            <a:pPr lvl="2"/>
            <a:r>
              <a:rPr lang="en-US" dirty="0"/>
              <a:t>Option2 : Linux Workstation or VM</a:t>
            </a:r>
          </a:p>
          <a:p>
            <a:pPr lvl="2"/>
            <a:r>
              <a:rPr lang="en-US" dirty="0"/>
              <a:t>Option3 : Launch ec2 instance via </a:t>
            </a:r>
            <a:r>
              <a:rPr lang="en-US"/>
              <a:t>Cloudfromation 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Option3 is recommended for user that do not have docker experience </a:t>
            </a:r>
          </a:p>
          <a:p>
            <a:pPr marL="914400" lvl="2" indent="0">
              <a:buNone/>
            </a:pPr>
            <a:r>
              <a:rPr lang="en-US" dirty="0"/>
              <a:t>                or do not have an OSX or Linux workstation available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C3044D-98F6-B743-807D-4B8EF3F5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latin typeface="Courier" pitchFamily="2" charset="0"/>
                <a:cs typeface="Helvetica Neue"/>
              </a:rPr>
              <a:t>Installing Taskcat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6A34DE-96BC-394A-ACC5-C7F67D1A84AB}"/>
              </a:ext>
            </a:extLst>
          </p:cNvPr>
          <p:cNvSpPr/>
          <p:nvPr/>
        </p:nvSpPr>
        <p:spPr>
          <a:xfrm>
            <a:off x="838200" y="4731388"/>
            <a:ext cx="56689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aws-quickstart.github.io</a:t>
            </a:r>
            <a:r>
              <a:rPr lang="en-US" dirty="0">
                <a:hlinkClick r:id="rId2"/>
              </a:rPr>
              <a:t>/taskcat/#installing-taskcat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90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038" y="417475"/>
            <a:ext cx="9144000" cy="1102519"/>
          </a:xfrm>
        </p:spPr>
        <p:txBody>
          <a:bodyPr anchor="ctr">
            <a:normAutofit/>
          </a:bodyPr>
          <a:lstStyle/>
          <a:p>
            <a:pPr algn="l"/>
            <a:r>
              <a:rPr lang="en-US" sz="3200" b="0" dirty="0">
                <a:latin typeface="Helvetica Neue"/>
                <a:cs typeface="Helvetica Neue"/>
              </a:rPr>
              <a:t>Installing taskcat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CA4949-AEDB-ED4A-AE6F-6186C82DF7DC}"/>
              </a:ext>
            </a:extLst>
          </p:cNvPr>
          <p:cNvSpPr/>
          <p:nvPr/>
        </p:nvSpPr>
        <p:spPr>
          <a:xfrm>
            <a:off x="350108" y="6351373"/>
            <a:ext cx="5745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 Neue"/>
                <a:cs typeface="Helvetica Neue"/>
              </a:rPr>
              <a:t>Module (3) Testing with taskcat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118AA4-446D-3549-9DC6-964642E20683}"/>
              </a:ext>
            </a:extLst>
          </p:cNvPr>
          <p:cNvSpPr txBox="1"/>
          <p:nvPr/>
        </p:nvSpPr>
        <p:spPr>
          <a:xfrm>
            <a:off x="885217" y="1857884"/>
            <a:ext cx="67801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 taskcat using pip</a:t>
            </a:r>
          </a:p>
          <a:p>
            <a:r>
              <a:rPr lang="en-US" dirty="0"/>
              <a:t>- Add python bin to you taskcat environment</a:t>
            </a:r>
          </a:p>
          <a:p>
            <a:r>
              <a:rPr lang="en-US" dirty="0"/>
              <a:t>   Example MacOS  = (Linux distros see here)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taskcat requires python3</a:t>
            </a:r>
          </a:p>
          <a:p>
            <a:r>
              <a:rPr lang="en-US" dirty="0"/>
              <a:t>Note: your python version may be python 2.7</a:t>
            </a:r>
          </a:p>
          <a:p>
            <a:r>
              <a:rPr lang="en-US" dirty="0"/>
              <a:t>Check your python version</a:t>
            </a:r>
          </a:p>
          <a:p>
            <a:r>
              <a:rPr lang="en-US" dirty="0"/>
              <a:t>– python –V</a:t>
            </a:r>
          </a:p>
          <a:p>
            <a:r>
              <a:rPr lang="en-US" dirty="0"/>
              <a:t>    if you are using python3 the output should reflect </a:t>
            </a:r>
            <a:r>
              <a:rPr lang="en-US" b="1" dirty="0"/>
              <a:t>Python 3.6.5</a:t>
            </a:r>
          </a:p>
          <a:p>
            <a:pPr marL="285750" indent="-285750">
              <a:buFontTx/>
              <a:buChar char="-"/>
            </a:pPr>
            <a:r>
              <a:rPr lang="en-US" dirty="0"/>
              <a:t>Install using pip3 install taskcat –user</a:t>
            </a:r>
          </a:p>
          <a:p>
            <a:r>
              <a:rPr lang="en-US" dirty="0"/>
              <a:t>Note: note –user will install taskcat executables in your home directory </a:t>
            </a:r>
          </a:p>
          <a:p>
            <a:r>
              <a:rPr lang="en-US" dirty="0"/>
              <a:t>Add Python bin to your path</a:t>
            </a:r>
          </a:p>
          <a:p>
            <a:r>
              <a:rPr lang="en-US" dirty="0"/>
              <a:t>export PATH=$PATH:~/Library/Python/3.6/bin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773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>
            <a:normAutofit/>
          </a:bodyPr>
          <a:lstStyle/>
          <a:p>
            <a:r>
              <a:rPr lang="en-US" dirty="0">
                <a:latin typeface="Courier" pitchFamily="2" charset="0"/>
                <a:cs typeface="Helvetica Neue"/>
              </a:rPr>
              <a:t>Where can I find Quick Starts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320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890" y="495641"/>
            <a:ext cx="10515600" cy="96940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urier" pitchFamily="2" charset="0"/>
                <a:cs typeface="Helvetica Neue"/>
              </a:rPr>
              <a:t>Examples of Quick Starts</a:t>
            </a:r>
            <a:endParaRPr lang="en-US" sz="2800" dirty="0">
              <a:latin typeface="Courier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03B72-2A3F-3C49-BFB6-8798AB1B5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890" y="1465046"/>
            <a:ext cx="5653097" cy="34986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FD03D1-3B41-D142-B210-1364A5B82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133" y="2624306"/>
            <a:ext cx="2641600" cy="147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044F19-30A9-0C4A-8E49-3983D9C36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929" y="2572694"/>
            <a:ext cx="12319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08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/>
          <a:lstStyle/>
          <a:p>
            <a:r>
              <a:rPr lang="en-US" dirty="0">
                <a:latin typeface="Courier" pitchFamily="2" charset="0"/>
                <a:cs typeface="Helvetica Neue"/>
              </a:rPr>
              <a:t>Quick Start Concepts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38AB2B-96AE-CC48-9E2C-674CFBCF1B2B}"/>
              </a:ext>
            </a:extLst>
          </p:cNvPr>
          <p:cNvSpPr/>
          <p:nvPr/>
        </p:nvSpPr>
        <p:spPr>
          <a:xfrm>
            <a:off x="1413163" y="35467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Modularity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Portability</a:t>
            </a:r>
          </a:p>
        </p:txBody>
      </p:sp>
    </p:spTree>
    <p:extLst>
      <p:ext uri="{BB962C8B-B14F-4D97-AF65-F5344CB8AC3E}">
        <p14:creationId xmlns:p14="http://schemas.microsoft.com/office/powerpoint/2010/main" val="1112706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433" y="227357"/>
            <a:ext cx="4905059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</a:rPr>
              <a:t>What are Quick Starts?</a:t>
            </a:r>
            <a:endParaRPr lang="en-US" sz="2800" dirty="0">
              <a:latin typeface="Courier" pitchFamily="2" charset="0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C7AB8D3-114B-504D-9843-CC2ACB3B31AB}"/>
              </a:ext>
            </a:extLst>
          </p:cNvPr>
          <p:cNvSpPr/>
          <p:nvPr/>
        </p:nvSpPr>
        <p:spPr>
          <a:xfrm>
            <a:off x="1824226" y="5194440"/>
            <a:ext cx="506972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More info: </a:t>
            </a:r>
            <a:r>
              <a:rPr lang="en-US" dirty="0">
                <a:hlinkClick r:id="rId2"/>
              </a:rPr>
              <a:t>https://aws.amazon.com/quickstart/faq/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FBDEF84-B3EC-A049-8544-25224D1753BB}"/>
              </a:ext>
            </a:extLst>
          </p:cNvPr>
          <p:cNvSpPr/>
          <p:nvPr/>
        </p:nvSpPr>
        <p:spPr>
          <a:xfrm>
            <a:off x="797947" y="1958048"/>
            <a:ext cx="6096000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mazonEmber" panose="020B0603020204020204" pitchFamily="34" charset="0"/>
              </a:rPr>
              <a:t>Quick Starts are </a:t>
            </a:r>
            <a:r>
              <a:rPr lang="en-US" dirty="0">
                <a:solidFill>
                  <a:srgbClr val="002060"/>
                </a:solidFill>
                <a:latin typeface="AmazonEmber" panose="020B0603020204020204" pitchFamily="34" charset="0"/>
              </a:rPr>
              <a:t>automated reference deployments </a:t>
            </a:r>
            <a:r>
              <a:rPr lang="en-US" dirty="0">
                <a:solidFill>
                  <a:schemeClr val="bg1"/>
                </a:solidFill>
                <a:latin typeface="AmazonEmber" panose="020B0603020204020204" pitchFamily="34" charset="0"/>
              </a:rPr>
              <a:t>for key workloads on the AWS Cloud. </a:t>
            </a:r>
          </a:p>
          <a:p>
            <a:endParaRPr lang="en-US" dirty="0">
              <a:solidFill>
                <a:schemeClr val="bg1"/>
              </a:solidFill>
              <a:latin typeface="AmazonEmber" panose="020B0603020204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mazonEmber" panose="020B0603020204020204" pitchFamily="34" charset="0"/>
              </a:rPr>
              <a:t>Each Quick Start launches, configures, and runs the AWS compute, network, storage, and other services required to deploy a specific workload on AWS, using AWS best practices for security and availability.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F0228C8-4D38-E24A-AE8B-936192F6B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433" y="1265919"/>
            <a:ext cx="5798761" cy="37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61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ourier" pitchFamily="2" charset="0"/>
                <a:cs typeface="Helvetica Neue"/>
              </a:rPr>
              <a:t>Quick Start Concepts</a:t>
            </a:r>
            <a:br>
              <a:rPr lang="en-US" dirty="0">
                <a:latin typeface="Courier" pitchFamily="2" charset="0"/>
                <a:cs typeface="Helvetica Neue"/>
              </a:rPr>
            </a:b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278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38" y="227357"/>
            <a:ext cx="4518454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altLang="en-US" sz="2400" dirty="0">
                <a:solidFill>
                  <a:srgbClr val="000000"/>
                </a:solidFill>
                <a:latin typeface="Courier" pitchFamily="2" charset="0"/>
              </a:rPr>
              <a:t>Modularity</a:t>
            </a:r>
            <a:endParaRPr lang="en-US" sz="2400" dirty="0">
              <a:latin typeface="Courier" pitchFamily="2" charset="0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995835-7ECB-BA4C-B9E2-80C584C25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0655" y="1911581"/>
            <a:ext cx="5237018" cy="3212472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-228528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The master template deploys one or more nested stacks, depending on the Quick Start.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chemeClr val="bg1"/>
              </a:solidFill>
              <a:latin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One or more of those nested stacks will deploy the actual workload of the Quick Start, while the others will be referenced as submodules (inside the /submodules/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quickstart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-repo-name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folder for each referenced Quick Start in Git at a particular commit level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chemeClr val="bg1"/>
              </a:solidFill>
              <a:latin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This ensure that </a:t>
            </a:r>
            <a:r>
              <a:rPr lang="en-US" altLang="en-US" sz="1600" dirty="0">
                <a:solidFill>
                  <a:schemeClr val="bg1"/>
                </a:solidFill>
                <a:latin typeface="Lucida Sans Unicode" panose="020B0602030504020204" pitchFamily="34" charset="0"/>
              </a:rPr>
              <a:t>the reference 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 repeatable and does not change unexpectedly. </a:t>
            </a:r>
            <a:endParaRPr kumimoji="0" lang="en-US" altLang="en-US" sz="94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ucida Sans Unicode" panose="020B0602030504020204" pitchFamily="34" charset="0"/>
            </a:endParaRPr>
          </a:p>
        </p:txBody>
      </p:sp>
      <p:pic>
        <p:nvPicPr>
          <p:cNvPr id="2050" name="Picture 2" descr="Modular infrastructure for Quick Start templates">
            <a:extLst>
              <a:ext uri="{FF2B5EF4-FFF2-40B4-BE49-F238E27FC236}">
                <a16:creationId xmlns:a16="http://schemas.microsoft.com/office/drawing/2014/main" id="{DEF95283-312B-1F4D-B859-C5544FB71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074" y="811017"/>
            <a:ext cx="5608507" cy="517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548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38" y="227357"/>
            <a:ext cx="4518454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altLang="en-US" sz="2400" dirty="0">
                <a:solidFill>
                  <a:srgbClr val="000000"/>
                </a:solidFill>
                <a:latin typeface="Courier" pitchFamily="2" charset="0"/>
              </a:rPr>
              <a:t>Portability</a:t>
            </a:r>
            <a:endParaRPr lang="en-US" sz="2400" dirty="0">
              <a:latin typeface="Courier" pitchFamily="2" charset="0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5AD90C-1E9B-374B-BFBF-336CCDEF3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52" y="1958109"/>
            <a:ext cx="11147640" cy="319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99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22938</TotalTime>
  <Words>891</Words>
  <Application>Microsoft Macintosh PowerPoint</Application>
  <PresentationFormat>Widescreen</PresentationFormat>
  <Paragraphs>151</Paragraphs>
  <Slides>28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AmazonEmber</vt:lpstr>
      <vt:lpstr>Arial</vt:lpstr>
      <vt:lpstr>Calibri</vt:lpstr>
      <vt:lpstr>Calibri Light</vt:lpstr>
      <vt:lpstr>Courier</vt:lpstr>
      <vt:lpstr>Helvetica Neue</vt:lpstr>
      <vt:lpstr>Lucida Sans Unicode</vt:lpstr>
      <vt:lpstr>Roboto</vt:lpstr>
      <vt:lpstr>Office Theme</vt:lpstr>
      <vt:lpstr>PowerPoint Presentation</vt:lpstr>
      <vt:lpstr>Where can I find Quick Starts</vt:lpstr>
      <vt:lpstr>Where can I find Quick Starts</vt:lpstr>
      <vt:lpstr>Examples of Quick Starts</vt:lpstr>
      <vt:lpstr>Quick Start Concepts</vt:lpstr>
      <vt:lpstr>What are Quick Starts?</vt:lpstr>
      <vt:lpstr>Quick Start Concepts </vt:lpstr>
      <vt:lpstr>Modularity</vt:lpstr>
      <vt:lpstr>Portability</vt:lpstr>
      <vt:lpstr>How are QuickStart Maintained?</vt:lpstr>
      <vt:lpstr>Maintenance Structure</vt:lpstr>
      <vt:lpstr>QuickStart automated workflow</vt:lpstr>
      <vt:lpstr>Developing with TaskCat</vt:lpstr>
      <vt:lpstr>TaskCat</vt:lpstr>
      <vt:lpstr>Consistency during development</vt:lpstr>
      <vt:lpstr>Features of TaskCat</vt:lpstr>
      <vt:lpstr>Runtime-injection</vt:lpstr>
      <vt:lpstr>Runtime-injection</vt:lpstr>
      <vt:lpstr>Setting up TaskCat deployments</vt:lpstr>
      <vt:lpstr>Taskcat config file</vt:lpstr>
      <vt:lpstr>Taskcat (Screen Shots) </vt:lpstr>
      <vt:lpstr>Running TaskCat</vt:lpstr>
      <vt:lpstr>Taskcat Run (Screen Shots) </vt:lpstr>
      <vt:lpstr>Taskcat Run (Screen Shots) </vt:lpstr>
      <vt:lpstr>Taskcat Run (Screen Shots) </vt:lpstr>
      <vt:lpstr>Taskcat Run (Screen Shots) </vt:lpstr>
      <vt:lpstr>Installing Taskcat</vt:lpstr>
      <vt:lpstr>Installing taskcat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Vattathil</dc:creator>
  <cp:lastModifiedBy>Tony Vattathil</cp:lastModifiedBy>
  <cp:revision>83</cp:revision>
  <dcterms:created xsi:type="dcterms:W3CDTF">2018-05-29T22:12:38Z</dcterms:created>
  <dcterms:modified xsi:type="dcterms:W3CDTF">2018-06-27T04:19:29Z</dcterms:modified>
</cp:coreProperties>
</file>